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5" r:id="rId3"/>
    <p:sldId id="296" r:id="rId4"/>
    <p:sldId id="300" r:id="rId5"/>
    <p:sldId id="301" r:id="rId6"/>
    <p:sldId id="302" r:id="rId7"/>
    <p:sldId id="303" r:id="rId8"/>
    <p:sldId id="306" r:id="rId9"/>
    <p:sldId id="307" r:id="rId10"/>
    <p:sldId id="329" r:id="rId11"/>
    <p:sldId id="330" r:id="rId12"/>
    <p:sldId id="331" r:id="rId13"/>
    <p:sldId id="29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DEDFE-F1D2-44AF-B147-07E722EF49B4}" type="datetimeFigureOut">
              <a:rPr lang="ru-RU"/>
              <a:pPr>
                <a:defRPr/>
              </a:pPr>
              <a:t>27.08.2018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2499E-68A5-4260-A1B4-684AF73D80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62435-EF5E-4347-ACB4-CF93FC36FB02}" type="datetimeFigureOut">
              <a:rPr lang="ru-RU"/>
              <a:pPr>
                <a:defRPr/>
              </a:pPr>
              <a:t>27.08.2018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A4FA7-FDB4-4868-A870-69D83A0BE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54C23-C3C6-4831-8720-714731260EC8}" type="datetimeFigureOut">
              <a:rPr lang="ru-RU"/>
              <a:pPr>
                <a:defRPr/>
              </a:pPr>
              <a:t>27.08.2018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32274-0AC4-4EDD-ABC9-649473F34C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32868-6656-41B9-9D84-080E517B02B6}" type="datetimeFigureOut">
              <a:rPr lang="ru-RU"/>
              <a:pPr>
                <a:defRPr/>
              </a:pPr>
              <a:t>27.08.2018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BF266-A589-4FB1-903F-94DE3F4949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473F7-B5F3-4599-A85E-A2CA41C1DC6D}" type="datetimeFigureOut">
              <a:rPr lang="ru-RU"/>
              <a:pPr>
                <a:defRPr/>
              </a:pPr>
              <a:t>27.08.2018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8F17F-8A61-4BF7-890A-0C545713EE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98996-EB2E-4F1A-885C-0202558562EF}" type="datetimeFigureOut">
              <a:rPr lang="ru-RU"/>
              <a:pPr>
                <a:defRPr/>
              </a:pPr>
              <a:t>27.08.2018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DAE20-BA33-4E9F-A321-99A2F91DFF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EC1CD-E509-4F65-997D-14AF1F6EB4E7}" type="datetimeFigureOut">
              <a:rPr lang="ru-RU"/>
              <a:pPr>
                <a:defRPr/>
              </a:pPr>
              <a:t>27.08.2018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EF066-1922-42BF-8CF7-96D48E3F0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B8958-19E0-462C-B0FB-560459D949AA}" type="datetimeFigureOut">
              <a:rPr lang="ru-RU"/>
              <a:pPr>
                <a:defRPr/>
              </a:pPr>
              <a:t>27.08.2018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62C39-DC56-482E-ADCF-FEC94CE313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47517-BD3B-4DB3-B25F-DAF23C08EE35}" type="datetimeFigureOut">
              <a:rPr lang="ru-RU"/>
              <a:pPr>
                <a:defRPr/>
              </a:pPr>
              <a:t>27.08.2018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E2D52-25E8-4E56-B090-72B79A2F62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1CD78-01F1-41A0-8B7B-666BDABBF4D0}" type="datetimeFigureOut">
              <a:rPr lang="ru-RU"/>
              <a:pPr>
                <a:defRPr/>
              </a:pPr>
              <a:t>27.08.2018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03F3A-6F14-424E-A862-4E3787AB86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A95C1-DA9C-4AF0-832E-0284F55ABD84}" type="datetimeFigureOut">
              <a:rPr lang="ru-RU"/>
              <a:pPr>
                <a:defRPr/>
              </a:pPr>
              <a:t>27.08.2018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24D1A-0D79-4EC5-87A1-EB6C2700E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1AD5B24-0A1E-48B6-BCFD-0561A7EDEB75}" type="datetimeFigureOut">
              <a:rPr lang="ru-RU"/>
              <a:pPr>
                <a:defRPr/>
              </a:pPr>
              <a:t>27.08.2018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73D59FC-2B91-4727-8CF5-126FC4DCC3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86" r:id="rId7"/>
    <p:sldLayoutId id="2147483687" r:id="rId8"/>
    <p:sldLayoutId id="2147483688" r:id="rId9"/>
    <p:sldLayoutId id="2147483679" r:id="rId10"/>
    <p:sldLayoutId id="21474836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4050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4000" b="1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Психолого-педагогическая характеристика обучающихся 1 и 2 группы с РДА.</a:t>
            </a:r>
            <a:endParaRPr lang="ru-RU" sz="4000" b="1" i="1" dirty="0" smtClean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5589588"/>
            <a:ext cx="2881312" cy="10795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Татьяна Алексеевна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Журенкова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учитель-логопед, 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учитель-дефектолог МБКДУ 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медико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–педагогическая комиссия»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649491"/>
          </a:xfrm>
        </p:spPr>
        <p:txBody>
          <a:bodyPr/>
          <a:lstStyle/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 деятельности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произвольность регуляции собственных действий и целенаправленность, самоконтроль труди проверить. Ребенок захвачен собственными стереотипными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способами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аутистической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защиты.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этом вмешаться в деятельность ребенка возможно лишь подключившись к его стереотипиям. Таким образом, удается удержать простые ало ритмы деятельности, заданные взрослым.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Оценить </a:t>
            </a:r>
            <a:r>
              <a:rPr lang="ru-RU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обучаемость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ребенка также достаточно трудно, вследствие трудностей организации продуктивной деятельности. Часто (со слов родителей) ребенок обучается бытовым и социальным навыкам, но жестко привязывает их к конкретным ситуациям, и они не переносятся в какие-либо другие ситуации. У такого ребенка отмечается значительная неравномерность. и специфика в развитии психических процессов. Восприятие фрагментарно, избирательно, речь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эхолалична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часто не привязана к контексту и стереотипно скандирована или монотонна, нередко «отраженная», часто не связана по смыслу с происходящим. Задания конструктивного плана выполняет механистично, часто, даже после пяти лет, действуя методом проб и ошибок.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649491"/>
          </a:xfrm>
        </p:spPr>
        <p:txBody>
          <a:bodyPr/>
          <a:lstStyle/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Игровая деятельность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чаще всего представляет долгое стереотипное «зависание» на отдельных манипуляциях. Для такого ребенка типично выстраивание предметов рядами, стереотипные действия с предметами, возможно и достаточно сложные, Фактически невозможна никакая игровая символизация. </a:t>
            </a:r>
          </a:p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эмоционального развития.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Отмечается большая чувствительность и ранимость в контактах, непереносимость визуального контакта, хотя ребенок «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по-раннему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выражает свои переживания, часто переходит на крик, реже на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аутоагрессию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Недоступно считывание контекста ситуации, но ребенок как бы чувствует «эмоциональный знак» ситуации.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649491"/>
          </a:xfrm>
        </p:spPr>
        <p:txBody>
          <a:bodyPr/>
          <a:lstStyle/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дальнейшего развития и адаптации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будет зависеть как от своевременности начатой психолого-педагогической, так и медицинской, в том числе медикаментозной помощи, и включенности семьи в коррекционную работу. При этих условиях возможно формирование различных новых бытовых и учебных стереотипов, что позволяет подготовить ребенка к включению в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минигрупповую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деятельность. При анализе условий, необходимых для адаптации ребенка 2-й группы в образовательной организации, необходимо учитывать, что такой ребенок трудно адаптируется в любой новой ситуации и при любых изменениях старой ситуации легче себя чувствует в привычной, Предсказуемой обстановке. Среди условий можно выделить необходимость постоянного присутствия с ребенком специалиста сопровождения (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при посещении группы детей, дозирование времени пребывания в группе.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412875"/>
            <a:ext cx="8713788" cy="5108575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133600"/>
            <a:ext cx="8640959" cy="42481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 eaLnBrk="1" hangingPunct="1">
              <a:lnSpc>
                <a:spcPct val="90000"/>
              </a:lnSpc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Такие дети могут быть как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сверхпассивными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неотзывчивыми, так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гипервозбудимыми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 склонностью к паническим реакциям даже на несильные воздействия извне. Часто пассивность ребенка производит впечатление спокойности. Характерным для речевого развития является в той или иной степени выраженность стереотипность речи, склонность к словотворчеству и неологизмам. Почти у всех детей становление речи проходит через период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эхолалий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встречаются нарушения звукопроизношения, темпа, плавности и других особенностей просодической стороны речи. Нарушение коммуникативной стороны речи как одна из основных проблем этих детей проявляет себя в автономности, недостаточной связи с ситуацией,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эгоцентричности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позднем появлении личных местоимений, в особенности местоимений первого лица. С возрастом проявляется все больше различий в особенностях как поведения в целом, так и способов взаимодействия с миром, так и защит, специфичных для детей, относимых к различным группам.</a:t>
            </a:r>
          </a:p>
          <a:p>
            <a:pPr marL="342900" indent="-342900" eaLnBrk="1" hangingPunct="1">
              <a:lnSpc>
                <a:spcPct val="90000"/>
              </a:lnSpc>
              <a:defRPr/>
            </a:pPr>
            <a:endParaRPr lang="ru-RU" sz="2200" dirty="0" smtClean="0">
              <a:solidFill>
                <a:srgbClr val="000000"/>
              </a:solidFill>
            </a:endParaRPr>
          </a:p>
        </p:txBody>
      </p:sp>
      <p:sp>
        <p:nvSpPr>
          <p:cNvPr id="15362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91513" cy="1722437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РДА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это, прежде всего, нарушение психического развития, признаки необычности которого проявляются у этих детей достаточно рано. 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0825" y="1628775"/>
            <a:ext cx="8642350" cy="482441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buNone/>
              <a:defRPr/>
            </a:pPr>
            <a:r>
              <a:rPr lang="ru-RU" sz="2000" dirty="0" smtClean="0"/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I группы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аутистической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отрешенностью от окружающего характеризуются наиболее глубокой аффективной патологией, наиболее тяжелыми нарушения ми психического тонуса и произвольной деятельности. Их поведение носит полевой характер и проявляется в постоянной миграции от одного предмета к другому. Эти дети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мутичны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Нередко имеется стремление к нечленораздельным, аффективно акцентуированным словосочетаниям. Наиболее тяжелы и проявления аутизма: дети не имеют не только форм, но и потребности в контактах, не осуществляют даже самого элементарного общения с окружающими, не овладевают навыками социального поведения.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Они не только бездеятельны, но и полностью беспомощны, почти или совсем не владеют навыками самообслуживания.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       Скорее всего, здесь речь идет о раннем злокачественном непрерывном течении шизофрении («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люцидная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кататония»), часто осложненной органическим повреждением мозга.   </a:t>
            </a:r>
          </a:p>
          <a:p>
            <a:pPr eaLnBrk="1" hangingPunct="1">
              <a:buNone/>
              <a:defRPr/>
            </a:pPr>
            <a:endParaRPr lang="ru-RU" sz="2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 1-й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группы РДА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1538" y="332656"/>
            <a:ext cx="7408862" cy="5793507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Темповые характеристики деятельности, работоспособность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критичность ребенка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оценить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как правило, не удается в силу невозможности установления какого-либо продуктивного контакта с ним.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 деятельности,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ее целенаправленность также трудно оценить однозначно. Произвольность регуляции собственных действий, самоконтроль чаще всего вообще невозможно проверить какими-либо диагностическими методами или приемами. Ребенок явно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неадекватен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поведении и не может быть вписан в какие-либо «шаблоны» адекватности.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1538" y="404664"/>
            <a:ext cx="7408862" cy="5721499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Оценить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обучаемость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ребенка также достаточно трудно вследствие уже фиксированных ранее трудностей оценки продуктивности деятельности, но со слов родителей, ребенок «как бы непроизвольно схватывает на лету» Но произвольно «вызвать» повторение — практически не удается.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Познавательная деятельность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Выявить уровень развития отдельных психических процессов и функций, как правило, чрезвычайно трудно, но часто ребенок демонстрирует блестящую механическую и сенсомоторную память, иногда внезапно (как бы непроизвольно) может прочитать название или вывеску, начать перечислять предметы и т.п. В целом можно говорить о грубейшей неравномерности в развитии психических процессов, отягощенных искажением не только аффективного развития, но и грубом искажении сферы произвольной регуляции.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60648"/>
            <a:ext cx="8568952" cy="5865515"/>
          </a:xfrm>
        </p:spPr>
        <p:txBody>
          <a:bodyPr/>
          <a:lstStyle/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Игровая деятельность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такого ребенка скорее похожа на перебирание предметов: длительное без пресыщения выстраивание гармоничных узоров из мозаики, аналогичные действия с не игровыми предметами, пересыпание, игры с бликами света. </a:t>
            </a:r>
          </a:p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Эмоциональное реагирование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такого ребенка отчасти может быть описано как схожее со способами реагирования, характерными для существенно более раннего возраста. Так ребенок 4-5 лет может «вестись» на приемы, специфичные для выстраивания контакта с детьми совсем раннего возраста (игры в «ку-ку»,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тормошение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раскачивание и т.п.). </a:t>
            </a:r>
          </a:p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дальнейшего развития и адаптации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таких детей представляется чрезвычайно сложным. Он будет зависеть от своевременности начатой психолого-педагогической и медицинской помощи. Большую роль играет возможность подключения эффективных медикаментозных и дополнительных средств (например, гомеопатия или пищевые добавки) и своевременность начатых коррекционных мероприятий.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650702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2-й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группы РДА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79512" y="2144639"/>
            <a:ext cx="896448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algn="just" eaLnBrk="1" hangingPunct="1">
              <a:spcBef>
                <a:spcPct val="0"/>
              </a:spcBef>
              <a:buClrTx/>
              <a:buSzTx/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 II группы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характеризуются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аутистическим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от­вержением окружающей среды. Такие дети более актив­ны, они могут устанавливать избирательные контакты с окружающими. Эти контакты нужны детям для удов­летворения физических потребностей. У детей уже появляются переживания удовольствия, страха, слезы и крик. В их поведении наблюдаются различные штампы, речевые и двигательные, которые адекватно применя­ются при стереотипных условиях. Дети этой группы не могут адаптироваться к изменившейся обстановке. Они испытывают страх, у них нет любопытства к новому. 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ct val="0"/>
              </a:spcBef>
              <a:buClrTx/>
              <a:buSzTx/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детей этой группы прогноз более благоприятный, чем для детей первой группы. При соответствующей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длительной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коррекции детей подготавливают к обучению в школе — в массовой чаще, чем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специализированной.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5" name="Заголовок 2"/>
          <p:cNvSpPr>
            <a:spLocks noGrp="1"/>
          </p:cNvSpPr>
          <p:nvPr>
            <p:ph type="title"/>
          </p:nvPr>
        </p:nvSpPr>
        <p:spPr>
          <a:xfrm>
            <a:off x="921363" y="548680"/>
            <a:ext cx="8229600" cy="1252537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развития 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2" cy="4353347"/>
          </a:xfrm>
        </p:spPr>
        <p:txBody>
          <a:bodyPr/>
          <a:lstStyle/>
          <a:p>
            <a:pPr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развития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детей так называемой 2-й группы протекают куда более драматично, и проблем, связанных с уходом за такими детьми, значительно больше. Они активнее, требовательнее в выражении своих желаний и неудовольствия, избирательнее в первых контактах с окружающим миром, в том числе и с близкими.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Уже в раннем возрасте у детей с данным вариантом развития проявляются достаточно сложные и разнообразные стереотипные формы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аутостимуляции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Наиболее ранние и частые из них — раскачивания, прыжки, потряхивания ручками перед глазами. 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Нередко выраженный дискомфорт и страх может вызывать даже умеренный раздражитель (прикосновение к голове, капля сока или воды на коже). В большинстве случаев отмечаются упорные страхи горшка, мытья головы, стрижки ногтей, волос и т.п. </a:t>
            </a:r>
          </a:p>
          <a:p>
            <a:pPr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55576" y="404664"/>
            <a:ext cx="7408862" cy="5649491"/>
          </a:xfrm>
        </p:spPr>
        <p:txBody>
          <a:bodyPr/>
          <a:lstStyle/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Внешний вид, специфика поведения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Внешне такие дети выглядят как наиболее страдающие — они напряжены, скованы в движениях, но при этом демонстрируют стереотипные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аутостимулирующие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движения, может проявляться двигательное беспокойство, в том числе стереотипные прыжки, бег по кругу, кружение, пронзительный крик и страх войти в кабинет. Речь —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эхолаличная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стереотипная, со специфичной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скандированностью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или монотонностью, часто не связанная по смыслу с происходящим. Речевые стереотипии могут выглядеть и как повторение одного и того же фрагмента или выступать как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аутостимуляция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звуками («тики-тики», «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диги-диги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и т.п.). </a:t>
            </a:r>
          </a:p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Темповые характеристики деятельности, работоспособность или критичност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ь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оценить у детей достаточно трудно, так как малейшее напряжение вызывает усиление стереотипий,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эхолалий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других способов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аутистической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защиты.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496</TotalTime>
  <Words>1342</Words>
  <Application>Microsoft Office PowerPoint</Application>
  <PresentationFormat>Экран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 Психолого-педагогическая характеристика обучающихся 1 и 2 группы с РДА.</vt:lpstr>
      <vt:lpstr>РДА — это, прежде всего, нарушение психического развития, признаки необычности которого проявляются у этих детей достаточно рано. </vt:lpstr>
      <vt:lpstr>Дети 1-й группы РДА</vt:lpstr>
      <vt:lpstr>Слайд 4</vt:lpstr>
      <vt:lpstr>Слайд 5</vt:lpstr>
      <vt:lpstr>Слайд 6</vt:lpstr>
      <vt:lpstr>Дети 2-й группы РДА </vt:lpstr>
      <vt:lpstr>Особенности развития </vt:lpstr>
      <vt:lpstr>Слайд 9</vt:lpstr>
      <vt:lpstr>Слайд 10</vt:lpstr>
      <vt:lpstr>Слайд 11</vt:lpstr>
      <vt:lpstr>Слайд 12</vt:lpstr>
      <vt:lpstr>Слайд 13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дифференциально –диагностического обследования  обучающихся с трудностями в обучении, проблемами в развитии , поведении за 1-ое полугодие 2016-2017 учебного года</dc:title>
  <dc:creator>Ирина</dc:creator>
  <cp:lastModifiedBy>Таня</cp:lastModifiedBy>
  <cp:revision>54</cp:revision>
  <dcterms:created xsi:type="dcterms:W3CDTF">2017-01-18T04:14:05Z</dcterms:created>
  <dcterms:modified xsi:type="dcterms:W3CDTF">2018-08-27T09:05:05Z</dcterms:modified>
</cp:coreProperties>
</file>